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C Milo" charset="1" panose="000000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Light" charset="1" panose="020B03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Ultra-Bold" charset="1" panose="00000000000000000000"/>
      <p:regular r:id="rId17"/>
    </p:embeddedFont>
    <p:embeddedFont>
      <p:font typeface="Open Sans Ultra-Bold Italics" charset="1" panose="00000000000000000000"/>
      <p:regular r:id="rId18"/>
    </p:embeddedFont>
    <p:embeddedFont>
      <p:font typeface="Assistant" charset="1" panose="00000500000000000000"/>
      <p:regular r:id="rId19"/>
    </p:embeddedFont>
    <p:embeddedFont>
      <p:font typeface="Assistant Bold" charset="1" panose="00000800000000000000"/>
      <p:regular r:id="rId20"/>
    </p:embeddedFont>
    <p:embeddedFont>
      <p:font typeface="Assistant Extra-Light" charset="1" panose="00000300000000000000"/>
      <p:regular r:id="rId21"/>
    </p:embeddedFont>
    <p:embeddedFont>
      <p:font typeface="Assistant Light" charset="1" panose="00000400000000000000"/>
      <p:regular r:id="rId22"/>
    </p:embeddedFont>
    <p:embeddedFont>
      <p:font typeface="Assistant Semi-Bold" charset="1" panose="00000700000000000000"/>
      <p:regular r:id="rId23"/>
    </p:embeddedFont>
    <p:embeddedFont>
      <p:font typeface="Assistant Ultra-Bold" charset="1" panose="000009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https://www.kaggle.com/olistbr/brazilian-ecommerce#olist_products_dataset.csv" TargetMode="External" Type="http://schemas.openxmlformats.org/officeDocument/2006/relationships/hyperlink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8525" y="2019889"/>
            <a:ext cx="9114237" cy="5582470"/>
          </a:xfrm>
          <a:custGeom>
            <a:avLst/>
            <a:gdLst/>
            <a:ahLst/>
            <a:cxnLst/>
            <a:rect r="r" b="b" t="t" l="l"/>
            <a:pathLst>
              <a:path h="5582470" w="9114237">
                <a:moveTo>
                  <a:pt x="0" y="0"/>
                </a:moveTo>
                <a:lnTo>
                  <a:pt x="9114237" y="0"/>
                </a:lnTo>
                <a:lnTo>
                  <a:pt x="9114237" y="5582470"/>
                </a:lnTo>
                <a:lnTo>
                  <a:pt x="0" y="5582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84985">
            <a:off x="8018574" y="2593851"/>
            <a:ext cx="1876748" cy="1666196"/>
          </a:xfrm>
          <a:custGeom>
            <a:avLst/>
            <a:gdLst/>
            <a:ahLst/>
            <a:cxnLst/>
            <a:rect r="r" b="b" t="t" l="l"/>
            <a:pathLst>
              <a:path h="1666196" w="1876748">
                <a:moveTo>
                  <a:pt x="0" y="0"/>
                </a:moveTo>
                <a:lnTo>
                  <a:pt x="1876748" y="0"/>
                </a:lnTo>
                <a:lnTo>
                  <a:pt x="1876748" y="1666196"/>
                </a:lnTo>
                <a:lnTo>
                  <a:pt x="0" y="166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59066">
            <a:off x="1695379" y="4274165"/>
            <a:ext cx="14531439" cy="18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23"/>
              </a:lnSpc>
            </a:pPr>
            <a:r>
              <a:rPr lang="en-US" sz="13021">
                <a:solidFill>
                  <a:srgbClr val="000000"/>
                </a:solidFill>
                <a:latin typeface="TC Milo"/>
              </a:rPr>
              <a:t>BANCO OLIST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398136">
            <a:off x="7347156" y="5974850"/>
            <a:ext cx="4157741" cy="687917"/>
          </a:xfrm>
          <a:custGeom>
            <a:avLst/>
            <a:gdLst/>
            <a:ahLst/>
            <a:cxnLst/>
            <a:rect r="r" b="b" t="t" l="l"/>
            <a:pathLst>
              <a:path h="687917" w="4157741">
                <a:moveTo>
                  <a:pt x="0" y="0"/>
                </a:moveTo>
                <a:lnTo>
                  <a:pt x="4157741" y="0"/>
                </a:lnTo>
                <a:lnTo>
                  <a:pt x="4157741" y="687917"/>
                </a:lnTo>
                <a:lnTo>
                  <a:pt x="0" y="687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43457" y="9160157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1" y="0"/>
                </a:lnTo>
                <a:lnTo>
                  <a:pt x="3067031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30717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 NOVEMBRO 2023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903768">
            <a:off x="2591475" y="2717927"/>
            <a:ext cx="3722084" cy="4186393"/>
          </a:xfrm>
          <a:custGeom>
            <a:avLst/>
            <a:gdLst/>
            <a:ahLst/>
            <a:cxnLst/>
            <a:rect r="r" b="b" t="t" l="l"/>
            <a:pathLst>
              <a:path h="4186393" w="3722084">
                <a:moveTo>
                  <a:pt x="0" y="0"/>
                </a:moveTo>
                <a:lnTo>
                  <a:pt x="3722084" y="0"/>
                </a:lnTo>
                <a:lnTo>
                  <a:pt x="3722084" y="4186393"/>
                </a:lnTo>
                <a:lnTo>
                  <a:pt x="0" y="4186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80206" y="4220908"/>
            <a:ext cx="2714323" cy="2679777"/>
          </a:xfrm>
          <a:custGeom>
            <a:avLst/>
            <a:gdLst/>
            <a:ahLst/>
            <a:cxnLst/>
            <a:rect r="r" b="b" t="t" l="l"/>
            <a:pathLst>
              <a:path h="2679777" w="2714323">
                <a:moveTo>
                  <a:pt x="0" y="0"/>
                </a:moveTo>
                <a:lnTo>
                  <a:pt x="2714324" y="0"/>
                </a:lnTo>
                <a:lnTo>
                  <a:pt x="2714324" y="2679778"/>
                </a:lnTo>
                <a:lnTo>
                  <a:pt x="0" y="2679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23228" y="9160157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1" y="0"/>
                </a:lnTo>
                <a:lnTo>
                  <a:pt x="3067031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8354" y="9113473"/>
            <a:ext cx="8207672" cy="59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7"/>
              </a:lnSpc>
            </a:pPr>
            <a:r>
              <a:rPr lang="en-US" sz="3448">
                <a:solidFill>
                  <a:srgbClr val="000000"/>
                </a:solidFill>
                <a:latin typeface="TC Milo"/>
              </a:rPr>
              <a:t>Bruno Gondim, Fabiana, Júlia Garcia, Natália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71779" y="2147295"/>
            <a:ext cx="13144441" cy="6840230"/>
          </a:xfrm>
          <a:custGeom>
            <a:avLst/>
            <a:gdLst/>
            <a:ahLst/>
            <a:cxnLst/>
            <a:rect r="r" b="b" t="t" l="l"/>
            <a:pathLst>
              <a:path h="6840230" w="13144441">
                <a:moveTo>
                  <a:pt x="0" y="0"/>
                </a:moveTo>
                <a:lnTo>
                  <a:pt x="13144442" y="0"/>
                </a:lnTo>
                <a:lnTo>
                  <a:pt x="13144442" y="6840230"/>
                </a:lnTo>
                <a:lnTo>
                  <a:pt x="0" y="684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0496" y="732548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VENDEDORES POR ESTADOS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7207" y="2370796"/>
            <a:ext cx="8406405" cy="6451954"/>
          </a:xfrm>
          <a:custGeom>
            <a:avLst/>
            <a:gdLst/>
            <a:ahLst/>
            <a:cxnLst/>
            <a:rect r="r" b="b" t="t" l="l"/>
            <a:pathLst>
              <a:path h="6451954" w="8406405">
                <a:moveTo>
                  <a:pt x="0" y="0"/>
                </a:moveTo>
                <a:lnTo>
                  <a:pt x="8406405" y="0"/>
                </a:lnTo>
                <a:lnTo>
                  <a:pt x="8406405" y="6451954"/>
                </a:lnTo>
                <a:lnTo>
                  <a:pt x="0" y="645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40496" y="732548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VENDEDORES COM PRODUTOS MAIS CAROS (1%)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0292" y="2494376"/>
            <a:ext cx="12067416" cy="6146068"/>
          </a:xfrm>
          <a:custGeom>
            <a:avLst/>
            <a:gdLst/>
            <a:ahLst/>
            <a:cxnLst/>
            <a:rect r="r" b="b" t="t" l="l"/>
            <a:pathLst>
              <a:path h="6146068" w="12067416">
                <a:moveTo>
                  <a:pt x="0" y="0"/>
                </a:moveTo>
                <a:lnTo>
                  <a:pt x="12067416" y="0"/>
                </a:lnTo>
                <a:lnTo>
                  <a:pt x="12067416" y="6146068"/>
                </a:lnTo>
                <a:lnTo>
                  <a:pt x="0" y="6146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3275" y="699063"/>
            <a:ext cx="15279784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VENDEDORES COM PRODUTOS MAIS CAROS (1%) POR UF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37024" y="1917523"/>
            <a:ext cx="8413952" cy="7858908"/>
          </a:xfrm>
          <a:custGeom>
            <a:avLst/>
            <a:gdLst/>
            <a:ahLst/>
            <a:cxnLst/>
            <a:rect r="r" b="b" t="t" l="l"/>
            <a:pathLst>
              <a:path h="7858908" w="8413952">
                <a:moveTo>
                  <a:pt x="0" y="0"/>
                </a:moveTo>
                <a:lnTo>
                  <a:pt x="8413952" y="0"/>
                </a:lnTo>
                <a:lnTo>
                  <a:pt x="8413952" y="7858908"/>
                </a:lnTo>
                <a:lnTo>
                  <a:pt x="0" y="785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903" t="0" r="-1090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89713" y="621362"/>
            <a:ext cx="15169587" cy="110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5"/>
              </a:lnSpc>
            </a:pPr>
            <a:r>
              <a:rPr lang="en-US" sz="7614">
                <a:solidFill>
                  <a:srgbClr val="000000"/>
                </a:solidFill>
                <a:latin typeface="TC Milo"/>
              </a:rPr>
              <a:t>VENDEDORES COM MAIOR VOLUME DE VENDAS (1%)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4330" y="2099186"/>
            <a:ext cx="12099339" cy="6088628"/>
          </a:xfrm>
          <a:custGeom>
            <a:avLst/>
            <a:gdLst/>
            <a:ahLst/>
            <a:cxnLst/>
            <a:rect r="r" b="b" t="t" l="l"/>
            <a:pathLst>
              <a:path h="6088628" w="12099339">
                <a:moveTo>
                  <a:pt x="0" y="0"/>
                </a:moveTo>
                <a:lnTo>
                  <a:pt x="12099340" y="0"/>
                </a:lnTo>
                <a:lnTo>
                  <a:pt x="12099340" y="6088628"/>
                </a:lnTo>
                <a:lnTo>
                  <a:pt x="0" y="6088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VENDEDORES COM MAIOR VOLUME DE VENDAS (1%) POR UF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89790" y="2101826"/>
            <a:ext cx="13108420" cy="6931168"/>
          </a:xfrm>
          <a:custGeom>
            <a:avLst/>
            <a:gdLst/>
            <a:ahLst/>
            <a:cxnLst/>
            <a:rect r="r" b="b" t="t" l="l"/>
            <a:pathLst>
              <a:path h="6931168" w="13108420">
                <a:moveTo>
                  <a:pt x="0" y="0"/>
                </a:moveTo>
                <a:lnTo>
                  <a:pt x="13108420" y="0"/>
                </a:lnTo>
                <a:lnTo>
                  <a:pt x="13108420" y="6931168"/>
                </a:lnTo>
                <a:lnTo>
                  <a:pt x="0" y="6931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VALOR DO PAGAMENTO X NÚMERO DE PARCELAS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46846" y="2054151"/>
            <a:ext cx="8453423" cy="7204149"/>
          </a:xfrm>
          <a:custGeom>
            <a:avLst/>
            <a:gdLst/>
            <a:ahLst/>
            <a:cxnLst/>
            <a:rect r="r" b="b" t="t" l="l"/>
            <a:pathLst>
              <a:path h="7204149" w="8453423">
                <a:moveTo>
                  <a:pt x="0" y="0"/>
                </a:moveTo>
                <a:lnTo>
                  <a:pt x="8453423" y="0"/>
                </a:lnTo>
                <a:lnTo>
                  <a:pt x="8453423" y="7204149"/>
                </a:lnTo>
                <a:lnTo>
                  <a:pt x="0" y="7204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ESTADOS QUE MAIS GASTARAM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2710" y="2257887"/>
            <a:ext cx="9740095" cy="7421719"/>
          </a:xfrm>
          <a:custGeom>
            <a:avLst/>
            <a:gdLst/>
            <a:ahLst/>
            <a:cxnLst/>
            <a:rect r="r" b="b" t="t" l="l"/>
            <a:pathLst>
              <a:path h="7421719" w="9740095">
                <a:moveTo>
                  <a:pt x="0" y="0"/>
                </a:moveTo>
                <a:lnTo>
                  <a:pt x="9740095" y="0"/>
                </a:lnTo>
                <a:lnTo>
                  <a:pt x="9740095" y="7421719"/>
                </a:lnTo>
                <a:lnTo>
                  <a:pt x="0" y="7421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ESTADOS QUE MENOS GASTARAM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626616" y="232130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8428" y="232130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4125" y="1938309"/>
            <a:ext cx="9073805" cy="7998908"/>
          </a:xfrm>
          <a:custGeom>
            <a:avLst/>
            <a:gdLst/>
            <a:ahLst/>
            <a:cxnLst/>
            <a:rect r="r" b="b" t="t" l="l"/>
            <a:pathLst>
              <a:path h="7998908" w="9073805">
                <a:moveTo>
                  <a:pt x="0" y="0"/>
                </a:moveTo>
                <a:lnTo>
                  <a:pt x="9073805" y="0"/>
                </a:lnTo>
                <a:lnTo>
                  <a:pt x="9073805" y="7998908"/>
                </a:lnTo>
                <a:lnTo>
                  <a:pt x="0" y="799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5893" y="537716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TIPOS DE PAGAMENTOS REALIZADOS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62841" y="4470858"/>
            <a:ext cx="6492806" cy="223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349" indent="-291675" lvl="1">
              <a:lnSpc>
                <a:spcPts val="2972"/>
              </a:lnSpc>
              <a:buFont typeface="Arial"/>
              <a:buChar char="•"/>
            </a:pPr>
            <a:r>
              <a:rPr lang="en-US" sz="2701">
                <a:solidFill>
                  <a:srgbClr val="000000"/>
                </a:solidFill>
                <a:latin typeface="Assistant"/>
              </a:rPr>
              <a:t>Como cartão de crédito é a forma de pagamento mais utilizada. Foi calculado o número médio de parcelas feitas. Portanto, o resultado obtido foi: </a:t>
            </a:r>
            <a:r>
              <a:rPr lang="en-US" sz="2701">
                <a:solidFill>
                  <a:srgbClr val="000000"/>
                </a:solidFill>
                <a:latin typeface="Assistant Bold"/>
              </a:rPr>
              <a:t>o número médio de parcelas feitas nas compras é igual a 3.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4977" y="2287346"/>
            <a:ext cx="12054607" cy="7821692"/>
          </a:xfrm>
          <a:custGeom>
            <a:avLst/>
            <a:gdLst/>
            <a:ahLst/>
            <a:cxnLst/>
            <a:rect r="r" b="b" t="t" l="l"/>
            <a:pathLst>
              <a:path h="7821692" w="12054607">
                <a:moveTo>
                  <a:pt x="0" y="0"/>
                </a:moveTo>
                <a:lnTo>
                  <a:pt x="12054607" y="0"/>
                </a:lnTo>
                <a:lnTo>
                  <a:pt x="12054607" y="7821692"/>
                </a:lnTo>
                <a:lnTo>
                  <a:pt x="0" y="7821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CATEGORIAS MAIS COMPRADAS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662364" y="99521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229655" y="99521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7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7" y="1496526"/>
                </a:lnTo>
                <a:lnTo>
                  <a:pt x="7482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1028700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8860" y="1278761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CONHECENDO O BANCO DE DADOS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02805"/>
            <a:ext cx="16230600" cy="584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O conjunto de dados utilizado foi disponibilizado pela Olist, a maior loja de departmento dos "marketplaces", com informações de mais de 117 mil pedidos de 2016 a 2018.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A base de dados pode ser acessada no Kaggle, em </a:t>
            </a:r>
            <a:r>
              <a:rPr lang="en-US" sz="2400" u="sng">
                <a:solidFill>
                  <a:srgbClr val="000000"/>
                </a:solidFill>
                <a:latin typeface="Open Sans"/>
                <a:hlinkClick r:id="rId7" tooltip="https://www.kaggle.com/olistbr/brazilian-ecommerce#olist_products_dataset.csv"/>
              </a:rPr>
              <a:t>https://www.kaggle.com/olistbr/brazilian-ecommerce#olist_products_dataset.csv</a:t>
            </a:r>
            <a:r>
              <a:rPr lang="en-US" sz="2400">
                <a:solidFill>
                  <a:srgbClr val="000000"/>
                </a:solidFill>
                <a:latin typeface="Open Sans"/>
              </a:rPr>
              <a:t>, contendo mais de 117 mil regitros de pedidos em 8 conjuntos de dados separados, sobre: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Consumidores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Vendedores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Produtos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Pedidos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Artigos dos pedidos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Avaliação de pedidos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Pagamentos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</a:rPr>
              <a:t>Geolocalização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776672" y="364697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876182" y="364697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56198" y="364697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09803" y="3646974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34609" y="3736565"/>
            <a:ext cx="20236902" cy="14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10"/>
              </a:lnSpc>
            </a:pPr>
            <a:r>
              <a:rPr lang="en-US" sz="9646">
                <a:solidFill>
                  <a:srgbClr val="000000"/>
                </a:solidFill>
                <a:latin typeface="TC Milo"/>
              </a:rPr>
              <a:t>CONCLUSÕES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744929"/>
            <a:ext cx="8115300" cy="6174685"/>
          </a:xfrm>
          <a:custGeom>
            <a:avLst/>
            <a:gdLst/>
            <a:ahLst/>
            <a:cxnLst/>
            <a:rect r="r" b="b" t="t" l="l"/>
            <a:pathLst>
              <a:path h="6174685" w="8115300">
                <a:moveTo>
                  <a:pt x="0" y="0"/>
                </a:moveTo>
                <a:lnTo>
                  <a:pt x="8115300" y="0"/>
                </a:lnTo>
                <a:lnTo>
                  <a:pt x="8115300" y="6174685"/>
                </a:lnTo>
                <a:lnTo>
                  <a:pt x="0" y="61746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78923" y="3009791"/>
            <a:ext cx="7580377" cy="5644962"/>
          </a:xfrm>
          <a:custGeom>
            <a:avLst/>
            <a:gdLst/>
            <a:ahLst/>
            <a:cxnLst/>
            <a:rect r="r" b="b" t="t" l="l"/>
            <a:pathLst>
              <a:path h="5644962" w="7580377">
                <a:moveTo>
                  <a:pt x="0" y="0"/>
                </a:moveTo>
                <a:lnTo>
                  <a:pt x="7580377" y="0"/>
                </a:lnTo>
                <a:lnTo>
                  <a:pt x="7580377" y="5644961"/>
                </a:lnTo>
                <a:lnTo>
                  <a:pt x="0" y="5644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TEMPO MÉDIO DE APROVAÇÃO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26369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26369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297180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29718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287013"/>
            <a:ext cx="6501671" cy="4815384"/>
          </a:xfrm>
          <a:custGeom>
            <a:avLst/>
            <a:gdLst/>
            <a:ahLst/>
            <a:cxnLst/>
            <a:rect r="r" b="b" t="t" l="l"/>
            <a:pathLst>
              <a:path h="4815384" w="6501671">
                <a:moveTo>
                  <a:pt x="0" y="0"/>
                </a:moveTo>
                <a:lnTo>
                  <a:pt x="6501671" y="0"/>
                </a:lnTo>
                <a:lnTo>
                  <a:pt x="6501671" y="4815385"/>
                </a:lnTo>
                <a:lnTo>
                  <a:pt x="0" y="4815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74301" y="7132175"/>
            <a:ext cx="8434127" cy="2644256"/>
          </a:xfrm>
          <a:custGeom>
            <a:avLst/>
            <a:gdLst/>
            <a:ahLst/>
            <a:cxnLst/>
            <a:rect r="r" b="b" t="t" l="l"/>
            <a:pathLst>
              <a:path h="2644256" w="8434127">
                <a:moveTo>
                  <a:pt x="0" y="0"/>
                </a:moveTo>
                <a:lnTo>
                  <a:pt x="8434127" y="0"/>
                </a:lnTo>
                <a:lnTo>
                  <a:pt x="8434127" y="2644256"/>
                </a:lnTo>
                <a:lnTo>
                  <a:pt x="0" y="2644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07" r="0" b="-30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217" y="2252213"/>
            <a:ext cx="6225130" cy="4695225"/>
          </a:xfrm>
          <a:custGeom>
            <a:avLst/>
            <a:gdLst/>
            <a:ahLst/>
            <a:cxnLst/>
            <a:rect r="r" b="b" t="t" l="l"/>
            <a:pathLst>
              <a:path h="4695225" w="6225130">
                <a:moveTo>
                  <a:pt x="0" y="0"/>
                </a:moveTo>
                <a:lnTo>
                  <a:pt x="6225130" y="0"/>
                </a:lnTo>
                <a:lnTo>
                  <a:pt x="6225130" y="4695225"/>
                </a:lnTo>
                <a:lnTo>
                  <a:pt x="0" y="469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6053" y="547241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TIPO DE PAGAMENTO X TEMPO DE APROVAÇÃO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9067" y="1857199"/>
            <a:ext cx="607628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C Milo"/>
              </a:rPr>
              <a:t>Dias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3225" y="1857199"/>
            <a:ext cx="607628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C Milo"/>
              </a:rPr>
              <a:t>Horas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27493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27493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6097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6097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6198" y="2817393"/>
            <a:ext cx="12135707" cy="5836592"/>
          </a:xfrm>
          <a:custGeom>
            <a:avLst/>
            <a:gdLst/>
            <a:ahLst/>
            <a:cxnLst/>
            <a:rect r="r" b="b" t="t" l="l"/>
            <a:pathLst>
              <a:path h="5836592" w="12135707">
                <a:moveTo>
                  <a:pt x="0" y="0"/>
                </a:moveTo>
                <a:lnTo>
                  <a:pt x="12135707" y="0"/>
                </a:lnTo>
                <a:lnTo>
                  <a:pt x="12135707" y="5836593"/>
                </a:lnTo>
                <a:lnTo>
                  <a:pt x="0" y="5836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6053" y="711040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TEMPO DE ENTREGA X CATEGORIA DOS PRODUTOS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1430" y="4190365"/>
            <a:ext cx="486887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73 Categorias de produtos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26369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26369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297180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29718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085" y="1932786"/>
            <a:ext cx="8489942" cy="5101252"/>
          </a:xfrm>
          <a:custGeom>
            <a:avLst/>
            <a:gdLst/>
            <a:ahLst/>
            <a:cxnLst/>
            <a:rect r="r" b="b" t="t" l="l"/>
            <a:pathLst>
              <a:path h="5101252" w="8489942">
                <a:moveTo>
                  <a:pt x="0" y="0"/>
                </a:moveTo>
                <a:lnTo>
                  <a:pt x="8489942" y="0"/>
                </a:lnTo>
                <a:lnTo>
                  <a:pt x="8489942" y="5101253"/>
                </a:lnTo>
                <a:lnTo>
                  <a:pt x="0" y="51012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6053" y="547241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TEMPO DE ENTREGA X CATEGORIA DOS PRODUTOS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980772" y="7034039"/>
            <a:ext cx="9959479" cy="2935038"/>
          </a:xfrm>
          <a:custGeom>
            <a:avLst/>
            <a:gdLst/>
            <a:ahLst/>
            <a:cxnLst/>
            <a:rect r="r" b="b" t="t" l="l"/>
            <a:pathLst>
              <a:path h="2935038" w="9959479">
                <a:moveTo>
                  <a:pt x="0" y="0"/>
                </a:moveTo>
                <a:lnTo>
                  <a:pt x="9959479" y="0"/>
                </a:lnTo>
                <a:lnTo>
                  <a:pt x="9959479" y="2935037"/>
                </a:lnTo>
                <a:lnTo>
                  <a:pt x="0" y="2935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089" y="1971795"/>
            <a:ext cx="8345469" cy="5359475"/>
          </a:xfrm>
          <a:custGeom>
            <a:avLst/>
            <a:gdLst/>
            <a:ahLst/>
            <a:cxnLst/>
            <a:rect r="r" b="b" t="t" l="l"/>
            <a:pathLst>
              <a:path h="5359475" w="8345469">
                <a:moveTo>
                  <a:pt x="0" y="0"/>
                </a:moveTo>
                <a:lnTo>
                  <a:pt x="8345468" y="0"/>
                </a:lnTo>
                <a:lnTo>
                  <a:pt x="8345468" y="5359475"/>
                </a:lnTo>
                <a:lnTo>
                  <a:pt x="0" y="53594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79557" y="6619694"/>
            <a:ext cx="9460693" cy="2458128"/>
          </a:xfrm>
          <a:custGeom>
            <a:avLst/>
            <a:gdLst/>
            <a:ahLst/>
            <a:cxnLst/>
            <a:rect r="r" b="b" t="t" l="l"/>
            <a:pathLst>
              <a:path h="2458128" w="9460693">
                <a:moveTo>
                  <a:pt x="0" y="0"/>
                </a:moveTo>
                <a:lnTo>
                  <a:pt x="9460694" y="0"/>
                </a:lnTo>
                <a:lnTo>
                  <a:pt x="9460694" y="2458128"/>
                </a:lnTo>
                <a:lnTo>
                  <a:pt x="0" y="2458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76053" y="725330"/>
            <a:ext cx="13407009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TEMPO DE ENTREGA X CATEGORIA DOS PRODUTOS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479557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046848" y="441784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5"/>
                </a:lnTo>
                <a:lnTo>
                  <a:pt x="7482628" y="1496525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4032710" y="47526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87207" y="2667433"/>
            <a:ext cx="9098058" cy="5858679"/>
          </a:xfrm>
          <a:custGeom>
            <a:avLst/>
            <a:gdLst/>
            <a:ahLst/>
            <a:cxnLst/>
            <a:rect r="r" b="b" t="t" l="l"/>
            <a:pathLst>
              <a:path h="5858679" w="9098058">
                <a:moveTo>
                  <a:pt x="0" y="0"/>
                </a:moveTo>
                <a:lnTo>
                  <a:pt x="9098058" y="0"/>
                </a:lnTo>
                <a:lnTo>
                  <a:pt x="9098058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0973" y="699063"/>
            <a:ext cx="15948327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TEMPO MÉDIO DE ENTREGA POR UF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45893" y="475269"/>
            <a:ext cx="7482628" cy="1496526"/>
          </a:xfrm>
          <a:custGeom>
            <a:avLst/>
            <a:gdLst/>
            <a:ahLst/>
            <a:cxnLst/>
            <a:rect r="r" b="b" t="t" l="l"/>
            <a:pathLst>
              <a:path h="1496526" w="7482628">
                <a:moveTo>
                  <a:pt x="7482628" y="0"/>
                </a:moveTo>
                <a:lnTo>
                  <a:pt x="0" y="0"/>
                </a:lnTo>
                <a:lnTo>
                  <a:pt x="0" y="1496526"/>
                </a:lnTo>
                <a:lnTo>
                  <a:pt x="7482628" y="1496526"/>
                </a:lnTo>
                <a:lnTo>
                  <a:pt x="74826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163025"/>
            <a:ext cx="3067030" cy="613406"/>
          </a:xfrm>
          <a:custGeom>
            <a:avLst/>
            <a:gdLst/>
            <a:ahLst/>
            <a:cxnLst/>
            <a:rect r="r" b="b" t="t" l="l"/>
            <a:pathLst>
              <a:path h="613406" w="3067030">
                <a:moveTo>
                  <a:pt x="0" y="0"/>
                </a:moveTo>
                <a:lnTo>
                  <a:pt x="3067030" y="0"/>
                </a:lnTo>
                <a:lnTo>
                  <a:pt x="3067030" y="613406"/>
                </a:lnTo>
                <a:lnTo>
                  <a:pt x="0" y="61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5869" y="9209421"/>
            <a:ext cx="2574382" cy="514876"/>
          </a:xfrm>
          <a:custGeom>
            <a:avLst/>
            <a:gdLst/>
            <a:ahLst/>
            <a:cxnLst/>
            <a:rect r="r" b="b" t="t" l="l"/>
            <a:pathLst>
              <a:path h="514876" w="2574382">
                <a:moveTo>
                  <a:pt x="0" y="0"/>
                </a:moveTo>
                <a:lnTo>
                  <a:pt x="2574382" y="0"/>
                </a:lnTo>
                <a:lnTo>
                  <a:pt x="2574382" y="514877"/>
                </a:lnTo>
                <a:lnTo>
                  <a:pt x="0" y="51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565" y="2668250"/>
            <a:ext cx="10736231" cy="1797852"/>
          </a:xfrm>
          <a:custGeom>
            <a:avLst/>
            <a:gdLst/>
            <a:ahLst/>
            <a:cxnLst/>
            <a:rect r="r" b="b" t="t" l="l"/>
            <a:pathLst>
              <a:path h="1797852" w="10736231">
                <a:moveTo>
                  <a:pt x="0" y="0"/>
                </a:moveTo>
                <a:lnTo>
                  <a:pt x="10736231" y="0"/>
                </a:lnTo>
                <a:lnTo>
                  <a:pt x="10736231" y="1797852"/>
                </a:lnTo>
                <a:lnTo>
                  <a:pt x="0" y="1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69304" y="684923"/>
            <a:ext cx="6670947" cy="4973223"/>
          </a:xfrm>
          <a:custGeom>
            <a:avLst/>
            <a:gdLst/>
            <a:ahLst/>
            <a:cxnLst/>
            <a:rect r="r" b="b" t="t" l="l"/>
            <a:pathLst>
              <a:path h="4973223" w="6670947">
                <a:moveTo>
                  <a:pt x="0" y="0"/>
                </a:moveTo>
                <a:lnTo>
                  <a:pt x="6670947" y="0"/>
                </a:lnTo>
                <a:lnTo>
                  <a:pt x="6670947" y="4973223"/>
                </a:lnTo>
                <a:lnTo>
                  <a:pt x="0" y="4973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3164" y="732548"/>
            <a:ext cx="4119091" cy="102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TC Milo"/>
              </a:rPr>
              <a:t>REGRESSÃO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893" y="9250325"/>
            <a:ext cx="5947699" cy="429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6"/>
              </a:lnSpc>
            </a:pPr>
            <a:r>
              <a:rPr lang="en-US" sz="3051">
                <a:solidFill>
                  <a:srgbClr val="000000"/>
                </a:solidFill>
                <a:latin typeface="TC Milo"/>
              </a:rPr>
              <a:t>GRUPO 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220204"/>
            <a:ext cx="8115300" cy="200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000000"/>
                </a:solidFill>
                <a:latin typeface="Open Sans Bold"/>
              </a:rPr>
              <a:t>Intercepto = 46,24</a:t>
            </a:r>
          </a:p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000000"/>
                </a:solidFill>
                <a:latin typeface="Open Sans Bold"/>
              </a:rPr>
              <a:t>Coeficiente angular = 6,31</a:t>
            </a:r>
          </a:p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000000"/>
                </a:solidFill>
                <a:latin typeface="Open Sans Bold"/>
              </a:rPr>
              <a:t>Erro quadrático médio = 61.595,02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1887" y="5057519"/>
            <a:ext cx="6070640" cy="342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Open Sans Bold"/>
              </a:rPr>
              <a:t>Yi = B0 + B1Xi+ ei</a:t>
            </a:r>
          </a:p>
          <a:p>
            <a:pPr algn="ctr">
              <a:lnSpc>
                <a:spcPts val="6860"/>
              </a:lnSpc>
            </a:pP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Open Sans Bold"/>
              </a:rPr>
              <a:t>Yi = valor do pedido</a:t>
            </a:r>
          </a:p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Open Sans Bold"/>
              </a:rPr>
              <a:t>Xi = valor do frete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DAF0GDQYyBM</dc:identifier>
  <dcterms:modified xsi:type="dcterms:W3CDTF">2011-08-01T06:04:30Z</dcterms:modified>
  <cp:revision>1</cp:revision>
  <dc:title>banco olist</dc:title>
</cp:coreProperties>
</file>